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4" r:id="rId5"/>
    <p:sldId id="260" r:id="rId6"/>
    <p:sldId id="267" r:id="rId7"/>
    <p:sldId id="272" r:id="rId8"/>
    <p:sldId id="273" r:id="rId9"/>
    <p:sldId id="261" r:id="rId10"/>
    <p:sldId id="269" r:id="rId11"/>
    <p:sldId id="271" r:id="rId12"/>
    <p:sldId id="270" r:id="rId13"/>
    <p:sldId id="277" r:id="rId14"/>
    <p:sldId id="278" r:id="rId15"/>
    <p:sldId id="279" r:id="rId16"/>
    <p:sldId id="280" r:id="rId17"/>
    <p:sldId id="281" r:id="rId18"/>
    <p:sldId id="284" r:id="rId19"/>
    <p:sldId id="285" r:id="rId20"/>
    <p:sldId id="268" r:id="rId2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9966FF"/>
    <a:srgbClr val="CCFFFF"/>
    <a:srgbClr val="FFFF99"/>
    <a:srgbClr val="FF99FF"/>
    <a:srgbClr val="CCCCFF"/>
    <a:srgbClr val="9999FF"/>
    <a:srgbClr val="FFCC66"/>
    <a:srgbClr val="66FF99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03" autoAdjust="0"/>
    <p:restoredTop sz="94660"/>
  </p:normalViewPr>
  <p:slideViewPr>
    <p:cSldViewPr>
      <p:cViewPr varScale="1">
        <p:scale>
          <a:sx n="73" d="100"/>
          <a:sy n="7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43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39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75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18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94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35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4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14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05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35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32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180C-869F-4666-90C6-54867950EC2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A26BC-552A-4E98-BD23-786AEA307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05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liveinternet.ru/images/attach/4/11292/11292023_9249292_7628114_6050982_6038142_akciya3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6206/56602522.2a/0_76da9_1016f8e7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3" y="233114"/>
            <a:ext cx="3214711" cy="26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28934"/>
            <a:ext cx="8391306" cy="2286016"/>
          </a:xfrm>
        </p:spPr>
        <p:txBody>
          <a:bodyPr>
            <a:prstTxWarp prst="textDeflateInflate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Семинар для подготовительных групп </a:t>
            </a:r>
            <a:r>
              <a:rPr lang="ru-RU" b="1" dirty="0">
                <a:blipFill>
                  <a:blip r:embed="rId4"/>
                  <a:tile tx="0" ty="0" sx="100000" sy="100000" flip="none" algn="tl"/>
                </a:blipFill>
                <a:latin typeface="Times New Roman"/>
              </a:rPr>
              <a:t/>
            </a:r>
            <a:br>
              <a:rPr lang="ru-RU" b="1" dirty="0">
                <a:blipFill>
                  <a:blip r:embed="rId4"/>
                  <a:tile tx="0" ty="0" sx="100000" sy="100000" flip="none" algn="tl"/>
                </a:blipFill>
                <a:latin typeface="Times New Roman"/>
              </a:rPr>
            </a:br>
            <a:r>
              <a:rPr lang="ru-RU" b="1" dirty="0">
                <a:blipFill>
                  <a:blip r:embed="rId4"/>
                  <a:tile tx="0" ty="0" sx="100000" sy="100000" flip="none" algn="tl"/>
                </a:blipFill>
                <a:latin typeface="Times New Roman"/>
              </a:rPr>
              <a:t>«Психологическая готовность детей к школе»</a:t>
            </a:r>
            <a:endParaRPr lang="ru-RU" b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5" y="5286388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старшей группе № 7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Воспитатели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 err="1" smtClean="0">
                <a:solidFill>
                  <a:srgbClr val="FF0000"/>
                </a:solidFill>
              </a:rPr>
              <a:t>Ондышева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Екатерина Сергеевна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                                 Галкина Татьяна Михайловна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://audioskazki.info/uploads/1306077370_razvitie-melkoj-motoriki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58211">
            <a:off x="509419" y="378557"/>
            <a:ext cx="29051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read.ru/images/booksillustrations/606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2" t="8578" r="5704" b="6629"/>
          <a:stretch/>
        </p:blipFill>
        <p:spPr bwMode="auto">
          <a:xfrm>
            <a:off x="5148064" y="223873"/>
            <a:ext cx="3891517" cy="54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mg0.liveinternet.ru/images/foto/c/0/apps/3/618/3618842_mot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5171"/>
            <a:ext cx="4104456" cy="27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76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://zakarpattya.net.ua/resized/images/201101201620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40"/>
          <a:stretch/>
        </p:blipFill>
        <p:spPr bwMode="auto">
          <a:xfrm rot="20928914">
            <a:off x="896531" y="435889"/>
            <a:ext cx="2886075" cy="34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audioskazki.info/uploads/1306481572_razvitie-melkoj-motoriki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253" y="741263"/>
            <a:ext cx="4304072" cy="45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zhenclub.net/uploads/posts/2011-12/1325005614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6469">
            <a:off x="498032" y="3629168"/>
            <a:ext cx="3683074" cy="245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30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s46.radikal.ru/i114/1007/f6/f21dbfc7be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73"/>
          <a:stretch/>
        </p:blipFill>
        <p:spPr bwMode="auto">
          <a:xfrm>
            <a:off x="1050414" y="1268760"/>
            <a:ext cx="7044758" cy="48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55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 descr="http://img-fotki.yandex.ru/get/5307/43911121.109/0_84c1d_1408ba0c_X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22"/>
          <a:stretch/>
        </p:blipFill>
        <p:spPr bwMode="auto">
          <a:xfrm>
            <a:off x="28161" y="2942708"/>
            <a:ext cx="3391711" cy="358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32656"/>
            <a:ext cx="6912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Как помочь ребёнку подготовиться к обучению в школе?..</a:t>
            </a:r>
          </a:p>
        </p:txBody>
      </p:sp>
    </p:spTree>
    <p:extLst>
      <p:ext uri="{BB962C8B-B14F-4D97-AF65-F5344CB8AC3E}">
        <p14:creationId xmlns:p14="http://schemas.microsoft.com/office/powerpoint/2010/main" xmlns="" val="14862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4725" y="188640"/>
            <a:ext cx="5796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Обучение грамоте…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8417" y="1196752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Учить вслушиваться в слова, слышать звуки, узнавать их, находить слова, начинающиеся с одного и того же звука, определять какой звук слышится первым, а какой последним и т.д.</a:t>
            </a:r>
          </a:p>
        </p:txBody>
      </p:sp>
      <p:pic>
        <p:nvPicPr>
          <p:cNvPr id="22532" name="Picture 4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5558" y="2636911"/>
            <a:ext cx="26479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74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4812" y="261232"/>
            <a:ext cx="3906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Математика…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10701"/>
            <a:ext cx="4968552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Учить считать что-то, пересчитывать, а не просто называть </a:t>
            </a: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по-порядку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цифры,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Научить отвечать на вопрос «сколько?»</a:t>
            </a:r>
          </a:p>
        </p:txBody>
      </p:sp>
      <p:pic>
        <p:nvPicPr>
          <p:cNvPr id="23554" name="Picture 2" descr="http://www.edu.cap.ru/home/5394/13009590459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6" y="116632"/>
            <a:ext cx="2235696" cy="1605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vakalova.ucoz.ru/315_skladiv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2110903"/>
            <a:ext cx="2952328" cy="4080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77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202" y="188640"/>
            <a:ext cx="8675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Общая осведомлённость…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5604" name="Picture 4" descr="http://cs9973.userapi.com/u17322743/-14/x_639d45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667" y="2060848"/>
            <a:ext cx="2832249" cy="31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3" y="980728"/>
            <a:ext cx="617552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научить ориентироваться на листе и в пространстве (слева, справа, внизу, вверху, сзади, спереди и т.д.)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различать предметы по величине, форме, цвету;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сравнивать, находить сходство и различие;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выполнять задания по образцу, отвечать на вопросы: зачем? почему? 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выражать свои чувства, уметь радоваться</a:t>
            </a:r>
          </a:p>
        </p:txBody>
      </p:sp>
    </p:spTree>
    <p:extLst>
      <p:ext uri="{BB962C8B-B14F-4D97-AF65-F5344CB8AC3E}">
        <p14:creationId xmlns:p14="http://schemas.microsoft.com/office/powerpoint/2010/main" xmlns="" val="7296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42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989" y="188640"/>
            <a:ext cx="72850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372" y="1255440"/>
            <a:ext cx="8568952" cy="448738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Адрес, название деревни, страны, столицы, имена и отчества родителей, где работают и чем   занимаются на работе, кто такие дедушка и бабушка;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  месяцы, дни недели, времена года и их особенности; виды деревьев, цветов, домашних и диких животных, птиц; виды транспорта, названия групп предметов (овощи, мебель, одежда, бытовая техника и т.д.)</a:t>
            </a:r>
          </a:p>
        </p:txBody>
      </p:sp>
    </p:spTree>
    <p:extLst>
      <p:ext uri="{BB962C8B-B14F-4D97-AF65-F5344CB8AC3E}">
        <p14:creationId xmlns:p14="http://schemas.microsoft.com/office/powerpoint/2010/main" xmlns="" val="13240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182" y="1628800"/>
            <a:ext cx="5416072" cy="4093428"/>
          </a:xfrm>
          <a:prstGeom prst="rect">
            <a:avLst/>
          </a:prstGeom>
          <a:solidFill>
            <a:srgbClr val="CCFF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Легким. </a:t>
            </a:r>
          </a:p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Плотно прилегать к спине, </a:t>
            </a:r>
          </a:p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задняя стенка должна быть укрепленной, с мягкой прокладкой.</a:t>
            </a:r>
          </a:p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Иметь прочные широкие лямочки. </a:t>
            </a:r>
          </a:p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Иметь надежные, но не очень тугие застежки. </a:t>
            </a:r>
          </a:p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Изготовлен из легко моющегося материала. </a:t>
            </a:r>
          </a:p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Иметь много кармашков и отделений.</a:t>
            </a:r>
          </a:p>
          <a:p>
            <a:pPr marL="342900" lvl="0" indent="-34290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Обеспечивать безопасность ребенка на дороге.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451" y="2153568"/>
            <a:ext cx="3147640" cy="3147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3494" y="101724"/>
            <a:ext cx="850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cap="all" dirty="0">
                <a:solidFill>
                  <a:srgbClr val="0099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Каким должен быть портфель?</a:t>
            </a:r>
            <a:endParaRPr lang="ru-RU" kern="0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0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Готовы ли родители к школе?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29698" name="Picture 2" descr="http://1commerce.ru/images/im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278" y="4344901"/>
            <a:ext cx="2320830" cy="2491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solidFill>
                  <a:srgbClr val="4E3B30"/>
                </a:solidFill>
                <a:latin typeface="Comic Sans MS" pitchFamily="66" charset="0"/>
                <a:cs typeface="Arial" pitchFamily="34" charset="0"/>
              </a:rPr>
              <a:t>Жертвовать своим личным временем и некоторыми привычками.</a:t>
            </a:r>
          </a:p>
          <a:p>
            <a:pPr marL="342900" lvl="0" indent="-342900"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solidFill>
                  <a:srgbClr val="4E3B30"/>
                </a:solidFill>
                <a:latin typeface="Comic Sans MS" pitchFamily="66" charset="0"/>
                <a:cs typeface="Arial" pitchFamily="34" charset="0"/>
              </a:rPr>
              <a:t>Сдерживать свои эмоции, не кричать,</a:t>
            </a:r>
          </a:p>
          <a:p>
            <a:pPr marL="342900" lvl="0" indent="-342900">
              <a:buClr>
                <a:srgbClr val="F0A22E"/>
              </a:buClr>
              <a:buSzPct val="70000"/>
              <a:defRPr/>
            </a:pPr>
            <a:r>
              <a:rPr lang="ru-RU" sz="2800" b="1" dirty="0">
                <a:solidFill>
                  <a:srgbClr val="4E3B30"/>
                </a:solidFill>
                <a:latin typeface="Comic Sans MS" pitchFamily="66" charset="0"/>
                <a:cs typeface="Arial" pitchFamily="34" charset="0"/>
              </a:rPr>
              <a:t>   не обижать, не унижать. Не наказывать без причины.</a:t>
            </a:r>
          </a:p>
          <a:p>
            <a:pPr marL="342900" lvl="0" indent="-342900"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solidFill>
                  <a:srgbClr val="4E3B30"/>
                </a:solidFill>
                <a:latin typeface="Comic Sans MS" pitchFamily="66" charset="0"/>
                <a:cs typeface="Arial" pitchFamily="34" charset="0"/>
              </a:rPr>
              <a:t>Не сравнивать своего ребёнка с другими.</a:t>
            </a:r>
          </a:p>
          <a:p>
            <a:pPr marL="342900" lvl="0" indent="-342900"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solidFill>
                  <a:srgbClr val="4E3B30"/>
                </a:solidFill>
                <a:latin typeface="Comic Sans MS" pitchFamily="66" charset="0"/>
                <a:cs typeface="Arial" pitchFamily="34" charset="0"/>
              </a:rPr>
              <a:t>Быть щедрым на похвалу за достигнутые успехи, всегда встречать ребёнка из школы с улыбкой.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0603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611560" y="1124744"/>
            <a:ext cx="6768752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«Быть готовым к школе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не значит уметь читать,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писать и считать. Быть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готовым к школе – значит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быть готовым всему этому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научиться» (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Венгер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Л.А.).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7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988840"/>
            <a:ext cx="8424936" cy="17666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endParaRPr lang="ru-RU" sz="32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3200" b="1" i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charset="0"/>
              </a:rPr>
              <a:t>Успехов, терпения и радости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3200" b="1" i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charset="0"/>
              </a:rPr>
              <a:t>   в общении с детьми!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22996"/>
            <a:ext cx="7780751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i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charset="0"/>
              </a:rPr>
              <a:t>Спасибо за внимание! </a:t>
            </a:r>
            <a:endParaRPr lang="ru-RU" sz="3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292" name="Picture 4" descr="http://cs10205.vkontakte.ru/u37216415/-5/x_282fd4a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39" r="12371" b="8067"/>
          <a:stretch/>
        </p:blipFill>
        <p:spPr bwMode="auto">
          <a:xfrm>
            <a:off x="2017733" y="4221088"/>
            <a:ext cx="4824387" cy="24561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96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vizitka.offnote.net/files/images/1/7446_131124024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30" t="16082" r="-1" b="6431"/>
          <a:stretch/>
        </p:blipFill>
        <p:spPr bwMode="auto">
          <a:xfrm>
            <a:off x="212651" y="1916832"/>
            <a:ext cx="2487142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1626" y="188640"/>
            <a:ext cx="7560840" cy="111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5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Проблемы, связанные с неготовностью ребёнка к школе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304726"/>
            <a:ext cx="6678488" cy="5216813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Не подготовленный к школе ребёнок не может сосредоточиться на уроке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Часто отвлекается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Теряет нить объяснения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Не в состоянии включиться в общий ритм работы класса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Тяготеет к шаблонным действиям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Ждёт пошагового контроля за своими действиями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Сам выстроить план выполнения задания не может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Не стремится добиться результата, как следствия проб и ошибок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Теряется, когда нужно проявить инициативу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Реагирует на красочные детали, а когда они отсутствуют, внимание его падает</a:t>
            </a:r>
          </a:p>
        </p:txBody>
      </p:sp>
    </p:spTree>
    <p:extLst>
      <p:ext uri="{BB962C8B-B14F-4D97-AF65-F5344CB8AC3E}">
        <p14:creationId xmlns:p14="http://schemas.microsoft.com/office/powerpoint/2010/main" xmlns="" val="15985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560" y="152251"/>
            <a:ext cx="8136904" cy="90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Каким хотят видеть выпускника детского сада родители: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12776"/>
            <a:ext cx="4464496" cy="3445495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kern="0" dirty="0">
                <a:solidFill>
                  <a:srgbClr val="990033"/>
                </a:solidFill>
                <a:latin typeface="Comic Sans MS"/>
              </a:rPr>
              <a:t>Здоровый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kern="0" dirty="0">
                <a:solidFill>
                  <a:srgbClr val="990033"/>
                </a:solidFill>
                <a:latin typeface="Comic Sans MS"/>
              </a:rPr>
              <a:t>Культурный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kern="0" dirty="0">
                <a:solidFill>
                  <a:srgbClr val="990033"/>
                </a:solidFill>
                <a:latin typeface="Comic Sans MS"/>
              </a:rPr>
              <a:t>Весёлый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kern="0" dirty="0">
                <a:solidFill>
                  <a:srgbClr val="990033"/>
                </a:solidFill>
                <a:latin typeface="Comic Sans MS"/>
              </a:rPr>
              <a:t>Добрый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kern="0" dirty="0">
                <a:solidFill>
                  <a:srgbClr val="990033"/>
                </a:solidFill>
                <a:latin typeface="Comic Sans MS"/>
              </a:rPr>
              <a:t>Умный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kern="0" dirty="0">
                <a:solidFill>
                  <a:srgbClr val="990033"/>
                </a:solidFill>
                <a:latin typeface="Comic Sans MS"/>
              </a:rPr>
              <a:t>Читающий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kern="0" dirty="0">
                <a:solidFill>
                  <a:srgbClr val="990033"/>
                </a:solidFill>
                <a:latin typeface="Comic Sans MS"/>
              </a:rPr>
              <a:t>Сообразительный</a:t>
            </a:r>
          </a:p>
        </p:txBody>
      </p:sp>
      <p:pic>
        <p:nvPicPr>
          <p:cNvPr id="8195" name="Picture 3" descr="C:\Users\Мама\Desktop\картинки для сайта\Копия deva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1499" y="1268760"/>
            <a:ext cx="3674182" cy="4969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5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yrok.ru/uploads/posts/2011-10/1319191306_detskie-fon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86153" y="188640"/>
            <a:ext cx="6870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Готовность к школе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3" y="3796927"/>
            <a:ext cx="583264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Психологическая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;</a:t>
            </a:r>
          </a:p>
        </p:txBody>
      </p:sp>
      <p:pic>
        <p:nvPicPr>
          <p:cNvPr id="5125" name="Picture 5" descr="http://cs5713.userapi.com/v5713262/22e/3bBeIwaux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2572"/>
            <a:ext cx="2376264" cy="1706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0805" y="1206525"/>
            <a:ext cx="38747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4400" b="1" kern="0" dirty="0">
                <a:solidFill>
                  <a:srgbClr val="FF0066"/>
                </a:solidFill>
                <a:latin typeface="Comic Sans MS"/>
              </a:rPr>
              <a:t>Физическая;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3218" y="2393610"/>
            <a:ext cx="585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4400" b="1" kern="0" dirty="0">
                <a:solidFill>
                  <a:srgbClr val="FF0066"/>
                </a:solidFill>
                <a:latin typeface="Comic Sans MS"/>
              </a:rPr>
              <a:t>Интеллектуальная;</a:t>
            </a:r>
          </a:p>
        </p:txBody>
      </p:sp>
    </p:spTree>
    <p:extLst>
      <p:ext uri="{BB962C8B-B14F-4D97-AF65-F5344CB8AC3E}">
        <p14:creationId xmlns:p14="http://schemas.microsoft.com/office/powerpoint/2010/main" xmlns="" val="33287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544616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kern="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  <a:ea typeface="+mn-ea"/>
                <a:cs typeface="+mn-cs"/>
              </a:rPr>
              <a:t/>
            </a:r>
            <a:br>
              <a:rPr lang="ru-RU" sz="3600" b="1" kern="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r>
              <a:rPr lang="ru-RU" sz="3600" b="1" kern="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  <a:ea typeface="+mn-ea"/>
                <a:cs typeface="+mn-cs"/>
              </a:rPr>
              <a:t>Физиологическая</a:t>
            </a:r>
            <a:br>
              <a:rPr lang="ru-RU" sz="3600" b="1" kern="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r>
              <a:rPr lang="ru-RU" sz="3600" b="1" kern="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  <a:ea typeface="+mn-ea"/>
                <a:cs typeface="+mn-cs"/>
              </a:rPr>
              <a:t>  готовность</a:t>
            </a:r>
            <a:r>
              <a:rPr lang="ru-RU" sz="1800" b="1" kern="0" dirty="0">
                <a:solidFill>
                  <a:srgbClr val="7030A0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ru-RU" sz="1800" b="1" kern="0" dirty="0">
                <a:solidFill>
                  <a:srgbClr val="7030A0"/>
                </a:solidFill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5184576" cy="5328592"/>
          </a:xfrm>
          <a:solidFill>
            <a:srgbClr val="FFFF99"/>
          </a:solidFill>
        </p:spPr>
        <p:txBody>
          <a:bodyPr>
            <a:normAutofit fontScale="92500" lnSpcReduction="10000"/>
          </a:bodyPr>
          <a:lstStyle/>
          <a:p>
            <a:pPr lvl="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b="1" kern="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  <a:cs typeface="Arial" charset="0"/>
              </a:rPr>
              <a:t>Уровень физического </a:t>
            </a:r>
          </a:p>
          <a:p>
            <a:pPr lvl="0" fontAlgn="base"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r>
              <a:rPr lang="ru-RU" b="1" kern="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  <a:cs typeface="Arial" charset="0"/>
              </a:rPr>
              <a:t>развития в соответствии</a:t>
            </a:r>
          </a:p>
          <a:p>
            <a:pPr lvl="0" fontAlgn="base"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r>
              <a:rPr lang="ru-RU" b="1" kern="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  <a:cs typeface="Arial" charset="0"/>
              </a:rPr>
              <a:t> с возрастными нормами.</a:t>
            </a:r>
          </a:p>
          <a:p>
            <a:pPr lvl="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b="1" kern="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  <a:cs typeface="Arial" charset="0"/>
              </a:rPr>
              <a:t>Состояние здоровья.</a:t>
            </a:r>
          </a:p>
          <a:p>
            <a:pPr lvl="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b="1" kern="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  <a:cs typeface="Arial" charset="0"/>
              </a:rPr>
              <a:t>Развитие мелких мышц руки.</a:t>
            </a:r>
          </a:p>
          <a:p>
            <a:pPr lvl="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b="1" kern="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  <a:cs typeface="Arial" charset="0"/>
              </a:rPr>
              <a:t>Пространственная организация и</a:t>
            </a:r>
          </a:p>
          <a:p>
            <a:pPr lvl="0" fontAlgn="base"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r>
              <a:rPr lang="ru-RU" b="1" kern="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  <a:cs typeface="Arial" charset="0"/>
              </a:rPr>
              <a:t>    координация движений, в том  числе  координация «глаз-рука».</a:t>
            </a:r>
          </a:p>
          <a:p>
            <a:pPr lvl="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b="1" kern="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  <a:cs typeface="Arial" charset="0"/>
              </a:rPr>
              <a:t>Готовность к учебным нагрузкам</a:t>
            </a:r>
            <a:endParaRPr lang="ru-RU" sz="1800" b="1" kern="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1267" name="Picture 3" descr="C:\Users\Мама\Desktop\картинки для сайта\37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813226" cy="3474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2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28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496225" y="3176972"/>
            <a:ext cx="2299912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5165" y="3745303"/>
            <a:ext cx="21515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Состояние </a:t>
            </a:r>
          </a:p>
          <a:p>
            <a:pPr algn="ctr"/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здоровья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1598" y="1196752"/>
            <a:ext cx="2397355" cy="1868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карта прививок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64088" y="1040213"/>
            <a:ext cx="2353682" cy="2157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осмотр всех узких специалистов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6626" y="4019217"/>
            <a:ext cx="2952328" cy="23475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omic Sans MS" pitchFamily="66" charset="0"/>
              </a:rPr>
              <a:t>подписать медицинскую справку у участкового педиатра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35476" y="4346278"/>
            <a:ext cx="2220900" cy="20397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пройти пробу манту</a:t>
            </a:r>
            <a:endParaRPr lang="ru-RU" sz="2400" b="1" dirty="0">
              <a:latin typeface="Comic Sans MS" pitchFamily="66" charset="0"/>
            </a:endParaRPr>
          </a:p>
        </p:txBody>
      </p:sp>
      <p:cxnSp>
        <p:nvCxnSpPr>
          <p:cNvPr id="15" name="Прямая со стрелкой 14"/>
          <p:cNvCxnSpPr>
            <a:endCxn id="7" idx="5"/>
          </p:cNvCxnSpPr>
          <p:nvPr/>
        </p:nvCxnSpPr>
        <p:spPr>
          <a:xfrm flipH="1" flipV="1">
            <a:off x="3017868" y="2791495"/>
            <a:ext cx="733732" cy="68417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311723" y="1916832"/>
            <a:ext cx="2146955" cy="1171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804248" y="3268358"/>
            <a:ext cx="0" cy="88072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368954" y="5445224"/>
            <a:ext cx="2278822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Капля 24"/>
          <p:cNvSpPr/>
          <p:nvPr/>
        </p:nvSpPr>
        <p:spPr>
          <a:xfrm>
            <a:off x="483572" y="2766832"/>
            <a:ext cx="1152128" cy="1228224"/>
          </a:xfrm>
          <a:prstGeom prst="teardrop">
            <a:avLst>
              <a:gd name="adj" fmla="val 116407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384" name="Капля 16383"/>
          <p:cNvSpPr/>
          <p:nvPr/>
        </p:nvSpPr>
        <p:spPr>
          <a:xfrm rot="2671632">
            <a:off x="74669" y="1755999"/>
            <a:ext cx="1032690" cy="1063013"/>
          </a:xfrm>
          <a:prstGeom prst="teardrop">
            <a:avLst>
              <a:gd name="adj" fmla="val 1233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85" name="Капля 16384"/>
          <p:cNvSpPr/>
          <p:nvPr/>
        </p:nvSpPr>
        <p:spPr>
          <a:xfrm rot="4972053">
            <a:off x="218317" y="474413"/>
            <a:ext cx="1078054" cy="1241654"/>
          </a:xfrm>
          <a:prstGeom prst="teardrop">
            <a:avLst>
              <a:gd name="adj" fmla="val 11932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е 7"/>
          <p:cNvSpPr txBox="1"/>
          <p:nvPr/>
        </p:nvSpPr>
        <p:spPr>
          <a:xfrm>
            <a:off x="160347" y="1040213"/>
            <a:ext cx="1300480" cy="3759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kern="1200">
                <a:solidFill>
                  <a:srgbClr val="000000"/>
                </a:solidFill>
                <a:effectLst/>
                <a:latin typeface="Comic Sans MS"/>
                <a:ea typeface="+mn-ea"/>
                <a:cs typeface="+mn-cs"/>
              </a:rPr>
              <a:t>Полио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kern="1200">
                <a:solidFill>
                  <a:srgbClr val="000000"/>
                </a:solidFill>
                <a:effectLst/>
                <a:latin typeface="Comic Sans MS"/>
                <a:ea typeface="+mn-ea"/>
                <a:cs typeface="+mn-cs"/>
              </a:rPr>
              <a:t>миелит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396" name="Капля 16395"/>
          <p:cNvSpPr/>
          <p:nvPr/>
        </p:nvSpPr>
        <p:spPr>
          <a:xfrm rot="9453302">
            <a:off x="1597863" y="246058"/>
            <a:ext cx="1376406" cy="1098515"/>
          </a:xfrm>
          <a:prstGeom prst="teardrop">
            <a:avLst>
              <a:gd name="adj" fmla="val 12102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е 2"/>
          <p:cNvSpPr txBox="1"/>
          <p:nvPr/>
        </p:nvSpPr>
        <p:spPr>
          <a:xfrm>
            <a:off x="1542642" y="600371"/>
            <a:ext cx="1368152" cy="30953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Comic Sans MS"/>
                <a:ea typeface="+mn-ea"/>
                <a:cs typeface="+mn-cs"/>
              </a:rPr>
              <a:t>столбняк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398" name="Капля 16397"/>
          <p:cNvSpPr/>
          <p:nvPr/>
        </p:nvSpPr>
        <p:spPr>
          <a:xfrm rot="17703260">
            <a:off x="2124751" y="2894033"/>
            <a:ext cx="1056157" cy="1368276"/>
          </a:xfrm>
          <a:prstGeom prst="teardrop">
            <a:avLst>
              <a:gd name="adj" fmla="val 12071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е 3"/>
          <p:cNvSpPr txBox="1"/>
          <p:nvPr/>
        </p:nvSpPr>
        <p:spPr>
          <a:xfrm>
            <a:off x="160347" y="2139473"/>
            <a:ext cx="984250" cy="3009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indent="448310">
              <a:lnSpc>
                <a:spcPct val="115000"/>
              </a:lnSpc>
              <a:spcAft>
                <a:spcPts val="1000"/>
              </a:spcAft>
            </a:pPr>
            <a:r>
              <a:rPr lang="ru-RU" sz="1200" kern="120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корь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6397" name="Капля 16396"/>
          <p:cNvSpPr/>
          <p:nvPr/>
        </p:nvSpPr>
        <p:spPr>
          <a:xfrm rot="11273724">
            <a:off x="3087619" y="577735"/>
            <a:ext cx="1451944" cy="1115755"/>
          </a:xfrm>
          <a:prstGeom prst="teardrop">
            <a:avLst>
              <a:gd name="adj" fmla="val 14057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е 6"/>
          <p:cNvSpPr txBox="1"/>
          <p:nvPr/>
        </p:nvSpPr>
        <p:spPr>
          <a:xfrm>
            <a:off x="3193831" y="1135612"/>
            <a:ext cx="1239520" cy="2387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краснуха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405" name="Picture 17" descr="http://img0.liveinternet.ru/images/attach/c/2/74/309/74309010_large_3649429_aiboli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194" y="2440463"/>
            <a:ext cx="1937112" cy="2421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оле 5"/>
          <p:cNvSpPr txBox="1"/>
          <p:nvPr/>
        </p:nvSpPr>
        <p:spPr>
          <a:xfrm>
            <a:off x="637996" y="3206061"/>
            <a:ext cx="843280" cy="2387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паротит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Поле 1"/>
          <p:cNvSpPr txBox="1"/>
          <p:nvPr/>
        </p:nvSpPr>
        <p:spPr>
          <a:xfrm>
            <a:off x="1980763" y="3380944"/>
            <a:ext cx="1330960" cy="2667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Дифтерия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399" name="Капля 16398"/>
          <p:cNvSpPr/>
          <p:nvPr/>
        </p:nvSpPr>
        <p:spPr>
          <a:xfrm rot="14613314">
            <a:off x="3675938" y="1799006"/>
            <a:ext cx="928026" cy="1458334"/>
          </a:xfrm>
          <a:prstGeom prst="teardrop">
            <a:avLst>
              <a:gd name="adj" fmla="val 135576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е 4"/>
          <p:cNvSpPr txBox="1"/>
          <p:nvPr/>
        </p:nvSpPr>
        <p:spPr>
          <a:xfrm>
            <a:off x="3496225" y="2351563"/>
            <a:ext cx="1198880" cy="1778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гепатит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92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213" y="-31057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036" y="1628800"/>
            <a:ext cx="8496944" cy="470898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FF00"/>
                </a:solidFill>
                <a:latin typeface="Comic Sans MS" pitchFamily="66" charset="0"/>
                <a:ea typeface="Times New Roman"/>
                <a:cs typeface="Times New Roman"/>
              </a:rPr>
              <a:t> 1. Использование развивающих игр. Для этих целей отлично подойдут шахматы, шашки, головоломки, настольные игры, которые призваны развивать интеллект и мышление у детей;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FF00"/>
                </a:solidFill>
                <a:latin typeface="Comic Sans MS" pitchFamily="66" charset="0"/>
                <a:ea typeface="Times New Roman"/>
                <a:cs typeface="Times New Roman"/>
              </a:rPr>
              <a:t>     2. Различные виды творчества: лепка, рисование, аппликация и конструирование. Они прекрасно развивают абстрактное и логическое мышление;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FF00"/>
                </a:solidFill>
                <a:latin typeface="Comic Sans MS" pitchFamily="66" charset="0"/>
                <a:ea typeface="Times New Roman"/>
                <a:cs typeface="Times New Roman"/>
              </a:rPr>
              <a:t>     3. Компьютерные игры для развития логического мышления и интеллекта;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FF00"/>
                </a:solidFill>
                <a:latin typeface="Comic Sans MS" pitchFamily="66" charset="0"/>
                <a:ea typeface="Times New Roman"/>
                <a:cs typeface="Times New Roman"/>
              </a:rPr>
              <a:t>     4. Математика и точные науки;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FF00"/>
                </a:solidFill>
                <a:latin typeface="Comic Sans MS" pitchFamily="66" charset="0"/>
                <a:ea typeface="Times New Roman"/>
                <a:cs typeface="Times New Roman"/>
              </a:rPr>
              <a:t>     5. Чтение;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FF00"/>
                </a:solidFill>
                <a:latin typeface="Comic Sans MS" pitchFamily="66" charset="0"/>
                <a:ea typeface="Times New Roman"/>
                <a:cs typeface="Times New Roman"/>
              </a:rPr>
              <a:t>     6. Изучение иностранных языков;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FF00"/>
                </a:solidFill>
                <a:latin typeface="Comic Sans MS" pitchFamily="66" charset="0"/>
                <a:ea typeface="Times New Roman"/>
                <a:cs typeface="Times New Roman"/>
              </a:rPr>
              <a:t>     7. Чтение энциклопедий, справочников, просмотр образовательных фильмов и передач, посещение познавательных сайтов и мероприятий;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88640"/>
            <a:ext cx="4687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ИНТЕЛЛЕКТУАЛЬНОЕ РАЗВИТИЕ </a:t>
            </a:r>
          </a:p>
        </p:txBody>
      </p:sp>
    </p:spTree>
    <p:extLst>
      <p:ext uri="{BB962C8B-B14F-4D97-AF65-F5344CB8AC3E}">
        <p14:creationId xmlns:p14="http://schemas.microsoft.com/office/powerpoint/2010/main" xmlns="" val="6118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421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Развитию мышцы кисти способствует выполнение точных, тонко скоординированных движений пальцев рук: 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052736"/>
            <a:ext cx="3852428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srgbClr val="444444"/>
                </a:solidFill>
                <a:latin typeface="Comic Sans MS" pitchFamily="66" charset="0"/>
                <a:ea typeface="Times New Roman"/>
                <a:cs typeface="Times New Roman"/>
              </a:rPr>
              <a:t>лепка из глины, </a:t>
            </a: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srgbClr val="444444"/>
                </a:solidFill>
                <a:latin typeface="Comic Sans MS" pitchFamily="66" charset="0"/>
                <a:ea typeface="Times New Roman"/>
                <a:cs typeface="Times New Roman"/>
              </a:rPr>
              <a:t>закручивание гаек в детском конструкторе,</a:t>
            </a: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srgbClr val="444444"/>
                </a:solidFill>
                <a:latin typeface="Comic Sans MS" pitchFamily="66" charset="0"/>
                <a:ea typeface="Times New Roman"/>
                <a:cs typeface="Times New Roman"/>
              </a:rPr>
              <a:t> собирание узоров из мелкой мозаики, </a:t>
            </a: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srgbClr val="444444"/>
                </a:solidFill>
                <a:latin typeface="Comic Sans MS" pitchFamily="66" charset="0"/>
                <a:ea typeface="Times New Roman"/>
                <a:cs typeface="Times New Roman"/>
              </a:rPr>
              <a:t>вышивание, </a:t>
            </a: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srgbClr val="444444"/>
                </a:solidFill>
                <a:latin typeface="Comic Sans MS" pitchFamily="66" charset="0"/>
                <a:ea typeface="Times New Roman"/>
                <a:cs typeface="Times New Roman"/>
              </a:rPr>
              <a:t>завязывание узелков, </a:t>
            </a: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srgbClr val="444444"/>
                </a:solidFill>
                <a:latin typeface="Comic Sans MS" pitchFamily="66" charset="0"/>
                <a:ea typeface="Times New Roman"/>
                <a:cs typeface="Times New Roman"/>
              </a:rPr>
              <a:t>застегивание мелких пуговиц. </a:t>
            </a: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srgbClr val="444444"/>
                </a:solidFill>
                <a:latin typeface="Comic Sans MS" pitchFamily="66" charset="0"/>
                <a:ea typeface="Times New Roman"/>
                <a:cs typeface="Times New Roman"/>
              </a:rPr>
              <a:t>игры с мячами небольшого размера, такими, которые можно удержать одной рукой.</a:t>
            </a:r>
            <a:endParaRPr lang="ru-RU" sz="2000" b="1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444444"/>
                </a:solidFill>
                <a:latin typeface="Comic Sans MS" pitchFamily="66" charset="0"/>
                <a:ea typeface="Times New Roman"/>
              </a:rPr>
              <a:t>разнообразные «пальчиковые игры» и гимнастика для пальцев.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4476" y="4437112"/>
            <a:ext cx="4572000" cy="203132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00B050"/>
                </a:solidFill>
                <a:latin typeface="Comic Sans MS" pitchFamily="66" charset="0"/>
                <a:ea typeface="Times New Roman"/>
              </a:rPr>
              <a:t>Задача этих упражнений – укрепление мышц кисти, развитие координации движений пальцев рук, формирование способности управлять движением кисти по показу, представлению, словесной команде 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149" name="Picture 5" descr="http://www.prodetey.ru/sites/default/files/article-images/7856/main-7856-e3ae166585cbc2a765a12cb0fc12cb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807" y="1052736"/>
            <a:ext cx="3884701" cy="30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634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639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Семинар для подготовительных групп  «Психологическая готовность детей к школе»</vt:lpstr>
      <vt:lpstr>Слайд 2</vt:lpstr>
      <vt:lpstr>Слайд 3</vt:lpstr>
      <vt:lpstr>Слайд 4</vt:lpstr>
      <vt:lpstr>Слайд 5</vt:lpstr>
      <vt:lpstr> Физиологическая   готовность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«готовность к школе»?</dc:title>
  <dc:creator>Мама</dc:creator>
  <cp:lastModifiedBy>User</cp:lastModifiedBy>
  <cp:revision>52</cp:revision>
  <cp:lastPrinted>2013-08-28T21:06:03Z</cp:lastPrinted>
  <dcterms:created xsi:type="dcterms:W3CDTF">2012-10-29T16:38:34Z</dcterms:created>
  <dcterms:modified xsi:type="dcterms:W3CDTF">2020-11-10T11:17:07Z</dcterms:modified>
</cp:coreProperties>
</file>